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457200" y="182880"/>
            <a:ext cx="228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72000" y="4921920"/>
            <a:ext cx="2468520" cy="637200"/>
          </a:xfrm>
          <a:prstGeom prst="rect">
            <a:avLst/>
          </a:prstGeom>
          <a:ln>
            <a:noFill/>
          </a:ln>
        </p:spPr>
      </p:pic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7200" y="182880"/>
            <a:ext cx="228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OBJECTIVES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72000" y="4922280"/>
            <a:ext cx="2468520" cy="63720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182880"/>
            <a:ext cx="2284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METHODS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2000" y="4922280"/>
            <a:ext cx="2468520" cy="637200"/>
          </a:xfrm>
          <a:prstGeom prst="rect">
            <a:avLst/>
          </a:prstGeom>
          <a:ln>
            <a:noFill/>
          </a:ln>
        </p:spPr>
      </p:pic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560" y="183240"/>
            <a:ext cx="12783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72000" y="4922280"/>
            <a:ext cx="2468520" cy="637200"/>
          </a:xfrm>
          <a:prstGeom prst="rect">
            <a:avLst/>
          </a:prstGeom>
          <a:ln>
            <a:noFill/>
          </a:ln>
        </p:spPr>
      </p:pic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560" y="183240"/>
            <a:ext cx="57596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2000" y="4922280"/>
            <a:ext cx="2468520" cy="637200"/>
          </a:xfrm>
          <a:prstGeom prst="rect">
            <a:avLst/>
          </a:prstGeom>
          <a:ln>
            <a:noFill/>
          </a:ln>
        </p:spPr>
      </p:pic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188720" y="1886400"/>
            <a:ext cx="7954920" cy="16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scRNAseq Analysis of AML CD34</a:t>
            </a:r>
            <a:r>
              <a:rPr b="0" lang="es-ES" sz="2400" spc="-1" strike="noStrike" baseline="33000">
                <a:solidFill>
                  <a:srgbClr val="2a6099"/>
                </a:solidFill>
                <a:latin typeface="Arial"/>
                <a:ea typeface="TimesNewRomanPSMT"/>
              </a:rPr>
              <a:t>+</a:t>
            </a: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/CD38</a:t>
            </a:r>
            <a:r>
              <a:rPr b="0" lang="es-ES" sz="2400" spc="-1" strike="noStrike" baseline="33000">
                <a:solidFill>
                  <a:srgbClr val="2a6099"/>
                </a:solidFill>
                <a:latin typeface="Arial"/>
                <a:ea typeface="TimesNewRomanPSMT"/>
              </a:rPr>
              <a:t>- </a:t>
            </a: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population with Diagnosis and Relapse paired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2834640" y="944640"/>
            <a:ext cx="4571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s-ES" sz="1600" spc="-1" strike="noStrike">
                <a:latin typeface="Arial"/>
              </a:rPr>
              <a:t>Master Thesis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s-ES" sz="1400" spc="-1" strike="noStrike">
                <a:latin typeface="Arial"/>
              </a:rPr>
              <a:t>MSc in Bioinformatics and Biostatistics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416520" y="4921200"/>
            <a:ext cx="92700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496F7ED-BC20-454F-B302-0E10F3716F81}" type="datetime">
              <a:rPr b="0" lang="es-ES" sz="1500" spc="-1" strike="noStrike">
                <a:latin typeface="Arial"/>
              </a:rPr>
              <a:t>6/06/22</a:t>
            </a:fld>
            <a:endParaRPr b="0" lang="en-US" sz="15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6309360" y="4756680"/>
            <a:ext cx="39315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Author: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Joseba Elizazu Perez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Director: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Juan Luís Trincado Alonso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0" y="133920"/>
            <a:ext cx="3657240" cy="94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000" y="1326600"/>
            <a:ext cx="3975120" cy="351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Homogeneous distribution of samples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Areas with a higher proportion of Dx or REL cells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Up to 10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Similar cell type distribution: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Myeloblasts at the main body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in distinctive clusters, loop-like shape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33" name="Imagen 214" descr=""/>
          <p:cNvPicPr/>
          <p:nvPr/>
        </p:nvPicPr>
        <p:blipFill>
          <a:blip r:embed="rId1"/>
          <a:srcRect l="0" t="34370" r="91895" b="33369"/>
          <a:stretch/>
        </p:blipFill>
        <p:spPr>
          <a:xfrm>
            <a:off x="5119200" y="2020680"/>
            <a:ext cx="188280" cy="797400"/>
          </a:xfrm>
          <a:prstGeom prst="rect">
            <a:avLst/>
          </a:prstGeom>
          <a:ln>
            <a:noFill/>
          </a:ln>
        </p:spPr>
      </p:pic>
      <p:pic>
        <p:nvPicPr>
          <p:cNvPr id="334" name="Imagen 215" descr=""/>
          <p:cNvPicPr/>
          <p:nvPr/>
        </p:nvPicPr>
        <p:blipFill>
          <a:blip r:embed="rId2"/>
          <a:srcRect l="0" t="0" r="0" b="-3244"/>
          <a:stretch/>
        </p:blipFill>
        <p:spPr>
          <a:xfrm>
            <a:off x="5526000" y="274320"/>
            <a:ext cx="2833200" cy="491796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5006880" y="1822680"/>
            <a:ext cx="564120" cy="17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Cluster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5623200" y="315720"/>
            <a:ext cx="581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AML7.10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 rot="94800">
            <a:off x="5659920" y="1526040"/>
            <a:ext cx="5814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AML9.13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 rot="94800">
            <a:off x="5627160" y="2725560"/>
            <a:ext cx="5814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AML14.15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9" name="CustomShape 6"/>
          <p:cNvSpPr/>
          <p:nvPr/>
        </p:nvSpPr>
        <p:spPr>
          <a:xfrm rot="94800">
            <a:off x="5632560" y="3901680"/>
            <a:ext cx="5814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AML16.17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40" name="Imagen 221" descr=""/>
          <p:cNvPicPr/>
          <p:nvPr/>
        </p:nvPicPr>
        <p:blipFill>
          <a:blip r:embed="rId3"/>
          <a:srcRect l="0" t="26097" r="68842" b="23915"/>
          <a:stretch/>
        </p:blipFill>
        <p:spPr>
          <a:xfrm>
            <a:off x="8532000" y="2017080"/>
            <a:ext cx="1364760" cy="1307520"/>
          </a:xfrm>
          <a:prstGeom prst="rect">
            <a:avLst/>
          </a:prstGeom>
          <a:ln>
            <a:noFill/>
          </a:ln>
        </p:spPr>
      </p:pic>
      <p:pic>
        <p:nvPicPr>
          <p:cNvPr id="341" name="Imagen 222" descr=""/>
          <p:cNvPicPr/>
          <p:nvPr/>
        </p:nvPicPr>
        <p:blipFill>
          <a:blip r:embed="rId4"/>
          <a:srcRect l="31099" t="26429" r="40650" b="23909"/>
          <a:stretch/>
        </p:blipFill>
        <p:spPr>
          <a:xfrm>
            <a:off x="8520120" y="3307320"/>
            <a:ext cx="1348200" cy="1329480"/>
          </a:xfrm>
          <a:prstGeom prst="rect">
            <a:avLst/>
          </a:prstGeom>
          <a:ln>
            <a:noFill/>
          </a:ln>
        </p:spPr>
      </p:pic>
      <p:sp>
        <p:nvSpPr>
          <p:cNvPr id="342" name="CustomShape 7"/>
          <p:cNvSpPr/>
          <p:nvPr/>
        </p:nvSpPr>
        <p:spPr>
          <a:xfrm>
            <a:off x="8493480" y="1828800"/>
            <a:ext cx="1378440" cy="1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Healthy BM cell type projection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3" name="CustomShape 8"/>
          <p:cNvSpPr/>
          <p:nvPr/>
        </p:nvSpPr>
        <p:spPr>
          <a:xfrm>
            <a:off x="5564520" y="5165280"/>
            <a:ext cx="31050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7: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Patient-paired data clustering after integration (Left) and healthy BM cell types projections (Right) in UMAP plots.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2599560" y="223560"/>
            <a:ext cx="1972440" cy="23328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n 226" descr=""/>
          <p:cNvPicPr/>
          <p:nvPr/>
        </p:nvPicPr>
        <p:blipFill>
          <a:blip r:embed="rId1"/>
          <a:srcRect l="0" t="0" r="0" b="48644"/>
          <a:stretch/>
        </p:blipFill>
        <p:spPr>
          <a:xfrm>
            <a:off x="5952960" y="99360"/>
            <a:ext cx="2946960" cy="2760840"/>
          </a:xfrm>
          <a:prstGeom prst="rect">
            <a:avLst/>
          </a:prstGeom>
          <a:ln>
            <a:noFill/>
          </a:ln>
        </p:spPr>
      </p:pic>
      <p:pic>
        <p:nvPicPr>
          <p:cNvPr id="346" name="Imagen 227" descr=""/>
          <p:cNvPicPr/>
          <p:nvPr/>
        </p:nvPicPr>
        <p:blipFill>
          <a:blip r:embed="rId2"/>
          <a:srcRect l="0" t="34370" r="91895" b="33369"/>
          <a:stretch/>
        </p:blipFill>
        <p:spPr>
          <a:xfrm>
            <a:off x="9071280" y="2165400"/>
            <a:ext cx="315000" cy="125676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8895600" y="1996920"/>
            <a:ext cx="621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900" spc="-1" strike="noStrike">
                <a:solidFill>
                  <a:srgbClr val="000000"/>
                </a:solidFill>
                <a:latin typeface="Arial"/>
                <a:ea typeface="DejaVu Sans"/>
              </a:rPr>
              <a:t>Cluster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5457600" y="760320"/>
            <a:ext cx="79740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AML7.10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457600" y="2020320"/>
            <a:ext cx="79740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AML9.13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5406840" y="3330360"/>
            <a:ext cx="682560" cy="2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AML14.15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5406840" y="4647240"/>
            <a:ext cx="682560" cy="2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AML16.17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6522480" y="99360"/>
            <a:ext cx="91152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Dx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8034480" y="99360"/>
            <a:ext cx="91152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REL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54" name="Imagen 235" descr=""/>
          <p:cNvPicPr/>
          <p:nvPr/>
        </p:nvPicPr>
        <p:blipFill>
          <a:blip r:embed="rId3"/>
          <a:srcRect l="0" t="52891" r="0" b="0"/>
          <a:stretch/>
        </p:blipFill>
        <p:spPr>
          <a:xfrm>
            <a:off x="5952960" y="2831040"/>
            <a:ext cx="2946960" cy="253224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>
            <a:off x="5843520" y="5396040"/>
            <a:ext cx="35589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8: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Changes in cluster size between Dx (Left) and REL (Right).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504000" y="1005840"/>
            <a:ext cx="397512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Homogeneous distribution of samples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Areas with a higher proportion of Dx or REL cells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Up to 10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Similar projection distribution: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Myeloblasts at the main body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in distinctive clusters, loop-like shape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Clusters in the loop-like shape are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By ORA, enriched in: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Cytoskeleton function and movement,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Cell cycle checkpoints,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DNA repair and/or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Drug resistance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>
            <a:off x="2599560" y="223560"/>
            <a:ext cx="1972440" cy="23328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1005840"/>
            <a:ext cx="397512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Homogeneous distribution of samples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Areas with a higher proportion of Dx or REL cells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Up to 10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941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Similar projection distribution: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Myeloblasts at the main body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in distinctive clusters, loop-like shape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408240"/>
              </a:tabLst>
            </a:pP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Clusters in the loop-like shape are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By ORA, enriched in: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Cytoskeleton function and movement,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Cell cycle checkpoints,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DNA repair and/or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Drug resistance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Functions replicated in the sample clusters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359" name="Group 2"/>
          <p:cNvGrpSpPr/>
          <p:nvPr/>
        </p:nvGrpSpPr>
        <p:grpSpPr>
          <a:xfrm>
            <a:off x="5673600" y="99360"/>
            <a:ext cx="4280400" cy="5366160"/>
            <a:chOff x="5673600" y="99360"/>
            <a:chExt cx="4280400" cy="5366160"/>
          </a:xfrm>
        </p:grpSpPr>
        <p:pic>
          <p:nvPicPr>
            <p:cNvPr id="360" name="Imagen 241" descr=""/>
            <p:cNvPicPr/>
            <p:nvPr/>
          </p:nvPicPr>
          <p:blipFill>
            <a:blip r:embed="rId1"/>
            <a:stretch/>
          </p:blipFill>
          <p:spPr>
            <a:xfrm>
              <a:off x="5713920" y="181800"/>
              <a:ext cx="4204800" cy="5283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1" name="CustomShape 3"/>
            <p:cNvSpPr/>
            <p:nvPr/>
          </p:nvSpPr>
          <p:spPr>
            <a:xfrm>
              <a:off x="5673600" y="220320"/>
              <a:ext cx="797400" cy="309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AML7.10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362" name="CustomShape 4"/>
            <p:cNvSpPr/>
            <p:nvPr/>
          </p:nvSpPr>
          <p:spPr>
            <a:xfrm>
              <a:off x="5673600" y="1516320"/>
              <a:ext cx="797400" cy="309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AML9.13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363" name="CustomShape 5"/>
            <p:cNvSpPr/>
            <p:nvPr/>
          </p:nvSpPr>
          <p:spPr>
            <a:xfrm>
              <a:off x="5673600" y="2848320"/>
              <a:ext cx="797400" cy="309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AML14.15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364" name="CustomShape 6"/>
            <p:cNvSpPr/>
            <p:nvPr/>
          </p:nvSpPr>
          <p:spPr>
            <a:xfrm>
              <a:off x="5673600" y="4180320"/>
              <a:ext cx="797400" cy="309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AML16.17</a:t>
              </a:r>
              <a:endParaRPr b="0" lang="en-US" sz="700" spc="-1" strike="noStrike">
                <a:latin typeface="Arial"/>
              </a:endParaRPr>
            </a:p>
          </p:txBody>
        </p:sp>
        <p:sp>
          <p:nvSpPr>
            <p:cNvPr id="365" name="CustomShape 7"/>
            <p:cNvSpPr/>
            <p:nvPr/>
          </p:nvSpPr>
          <p:spPr>
            <a:xfrm>
              <a:off x="6198480" y="99360"/>
              <a:ext cx="91152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Paired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366" name="CustomShape 8"/>
            <p:cNvSpPr/>
            <p:nvPr/>
          </p:nvSpPr>
          <p:spPr>
            <a:xfrm>
              <a:off x="7710480" y="99360"/>
              <a:ext cx="91152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Dx</a:t>
              </a:r>
              <a:endParaRPr b="0" lang="en-US" sz="1050" spc="-1" strike="noStrike">
                <a:latin typeface="Arial"/>
              </a:endParaRPr>
            </a:p>
          </p:txBody>
        </p:sp>
        <p:sp>
          <p:nvSpPr>
            <p:cNvPr id="367" name="CustomShape 9"/>
            <p:cNvSpPr/>
            <p:nvPr/>
          </p:nvSpPr>
          <p:spPr>
            <a:xfrm>
              <a:off x="9042480" y="99360"/>
              <a:ext cx="911520" cy="271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05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REL</a:t>
              </a:r>
              <a:endParaRPr b="0" lang="en-US" sz="1050" spc="-1" strike="noStrike">
                <a:latin typeface="Arial"/>
              </a:endParaRPr>
            </a:p>
          </p:txBody>
        </p:sp>
      </p:grpSp>
      <p:pic>
        <p:nvPicPr>
          <p:cNvPr id="368" name="Imagen 249" descr=""/>
          <p:cNvPicPr/>
          <p:nvPr/>
        </p:nvPicPr>
        <p:blipFill>
          <a:blip r:embed="rId2"/>
          <a:srcRect l="0" t="34370" r="91895" b="33369"/>
          <a:stretch/>
        </p:blipFill>
        <p:spPr>
          <a:xfrm>
            <a:off x="4979520" y="1405440"/>
            <a:ext cx="296640" cy="1154160"/>
          </a:xfrm>
          <a:prstGeom prst="rect">
            <a:avLst/>
          </a:prstGeom>
          <a:ln>
            <a:noFill/>
          </a:ln>
        </p:spPr>
      </p:pic>
      <p:sp>
        <p:nvSpPr>
          <p:cNvPr id="369" name="CustomShape 10"/>
          <p:cNvSpPr/>
          <p:nvPr/>
        </p:nvSpPr>
        <p:spPr>
          <a:xfrm>
            <a:off x="4755600" y="1276920"/>
            <a:ext cx="977760" cy="24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Paired data cluster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70" name="CustomShape 11"/>
          <p:cNvSpPr/>
          <p:nvPr/>
        </p:nvSpPr>
        <p:spPr>
          <a:xfrm>
            <a:off x="4827600" y="2915280"/>
            <a:ext cx="869760" cy="24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Sample cluster</a:t>
            </a:r>
            <a:endParaRPr b="0" lang="en-US" sz="700" spc="-1" strike="noStrike">
              <a:latin typeface="Arial"/>
            </a:endParaRPr>
          </a:p>
        </p:txBody>
      </p:sp>
      <p:pic>
        <p:nvPicPr>
          <p:cNvPr id="371" name="Imagen 252" descr=""/>
          <p:cNvPicPr/>
          <p:nvPr/>
        </p:nvPicPr>
        <p:blipFill>
          <a:blip r:embed="rId3"/>
          <a:srcRect l="0" t="34663" r="92531" b="33088"/>
          <a:stretch/>
        </p:blipFill>
        <p:spPr>
          <a:xfrm>
            <a:off x="4985640" y="3100680"/>
            <a:ext cx="290520" cy="1196280"/>
          </a:xfrm>
          <a:prstGeom prst="rect">
            <a:avLst/>
          </a:prstGeom>
          <a:ln>
            <a:noFill/>
          </a:ln>
        </p:spPr>
      </p:pic>
      <p:sp>
        <p:nvSpPr>
          <p:cNvPr id="372" name="CustomShape 12"/>
          <p:cNvSpPr/>
          <p:nvPr/>
        </p:nvSpPr>
        <p:spPr>
          <a:xfrm>
            <a:off x="2599560" y="223560"/>
            <a:ext cx="1972440" cy="23328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n 253" descr=""/>
          <p:cNvPicPr/>
          <p:nvPr/>
        </p:nvPicPr>
        <p:blipFill>
          <a:blip r:embed="rId1"/>
          <a:srcRect l="0" t="26097" r="68842" b="23915"/>
          <a:stretch/>
        </p:blipFill>
        <p:spPr>
          <a:xfrm>
            <a:off x="6300000" y="4141080"/>
            <a:ext cx="1364760" cy="130752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504000" y="1002600"/>
            <a:ext cx="49809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cells and condition (Dx vs REL)</a:t>
            </a:r>
            <a:r>
              <a:rPr b="1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homogeneously distributed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15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localized in the loop-like shape clusters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75" name="Imagen 256" descr=""/>
          <p:cNvPicPr/>
          <p:nvPr/>
        </p:nvPicPr>
        <p:blipFill>
          <a:blip r:embed="rId2"/>
          <a:stretch/>
        </p:blipFill>
        <p:spPr>
          <a:xfrm>
            <a:off x="7592400" y="461880"/>
            <a:ext cx="2025720" cy="1732320"/>
          </a:xfrm>
          <a:prstGeom prst="rect">
            <a:avLst/>
          </a:prstGeom>
          <a:ln>
            <a:noFill/>
          </a:ln>
        </p:spPr>
      </p:pic>
      <p:pic>
        <p:nvPicPr>
          <p:cNvPr id="376" name="Imagen 257" descr=""/>
          <p:cNvPicPr/>
          <p:nvPr/>
        </p:nvPicPr>
        <p:blipFill>
          <a:blip r:embed="rId3"/>
          <a:stretch/>
        </p:blipFill>
        <p:spPr>
          <a:xfrm>
            <a:off x="5544000" y="2321280"/>
            <a:ext cx="1883160" cy="1668960"/>
          </a:xfrm>
          <a:prstGeom prst="rect">
            <a:avLst/>
          </a:prstGeom>
          <a:ln>
            <a:noFill/>
          </a:ln>
        </p:spPr>
      </p:pic>
      <p:pic>
        <p:nvPicPr>
          <p:cNvPr id="377" name="Imagen 258" descr=""/>
          <p:cNvPicPr/>
          <p:nvPr/>
        </p:nvPicPr>
        <p:blipFill>
          <a:blip r:embed="rId4"/>
          <a:srcRect l="0" t="7050" r="0" b="0"/>
          <a:stretch/>
        </p:blipFill>
        <p:spPr>
          <a:xfrm>
            <a:off x="5550840" y="501840"/>
            <a:ext cx="2038680" cy="1672200"/>
          </a:xfrm>
          <a:prstGeom prst="rect">
            <a:avLst/>
          </a:prstGeom>
          <a:ln>
            <a:noFill/>
          </a:ln>
        </p:spPr>
      </p:pic>
      <p:pic>
        <p:nvPicPr>
          <p:cNvPr id="378" name="Imagen 259" descr=""/>
          <p:cNvPicPr/>
          <p:nvPr/>
        </p:nvPicPr>
        <p:blipFill>
          <a:blip r:embed="rId5"/>
          <a:stretch/>
        </p:blipFill>
        <p:spPr>
          <a:xfrm>
            <a:off x="7629840" y="2364120"/>
            <a:ext cx="1929240" cy="1642680"/>
          </a:xfrm>
          <a:prstGeom prst="rect">
            <a:avLst/>
          </a:prstGeom>
          <a:ln>
            <a:noFill/>
          </a:ln>
        </p:spPr>
      </p:pic>
      <p:sp>
        <p:nvSpPr>
          <p:cNvPr id="379" name="CustomShape 2"/>
          <p:cNvSpPr/>
          <p:nvPr/>
        </p:nvSpPr>
        <p:spPr>
          <a:xfrm>
            <a:off x="5486400" y="222480"/>
            <a:ext cx="43200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7485480" y="222480"/>
            <a:ext cx="43236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B)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5486400" y="2086200"/>
            <a:ext cx="4320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7488360" y="2112480"/>
            <a:ext cx="432000" cy="21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D)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3" name="Imagen 264" descr=""/>
          <p:cNvPicPr/>
          <p:nvPr/>
        </p:nvPicPr>
        <p:blipFill>
          <a:blip r:embed="rId6"/>
          <a:srcRect l="89028" t="19775" r="35" b="25484"/>
          <a:stretch/>
        </p:blipFill>
        <p:spPr>
          <a:xfrm>
            <a:off x="7223760" y="26517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84" name="Imagen 265" descr=""/>
          <p:cNvPicPr/>
          <p:nvPr/>
        </p:nvPicPr>
        <p:blipFill>
          <a:blip r:embed="rId7"/>
          <a:srcRect l="89028" t="19793" r="0" b="25484"/>
          <a:stretch/>
        </p:blipFill>
        <p:spPr>
          <a:xfrm>
            <a:off x="7223760" y="2652120"/>
            <a:ext cx="236160" cy="1041120"/>
          </a:xfrm>
          <a:prstGeom prst="rect">
            <a:avLst/>
          </a:prstGeom>
          <a:ln>
            <a:noFill/>
          </a:ln>
        </p:spPr>
      </p:pic>
      <p:pic>
        <p:nvPicPr>
          <p:cNvPr id="385" name="Imagen 266" descr=""/>
          <p:cNvPicPr/>
          <p:nvPr/>
        </p:nvPicPr>
        <p:blipFill>
          <a:blip r:embed="rId8"/>
          <a:srcRect l="89951" t="41880" r="0" b="47503"/>
          <a:stretch/>
        </p:blipFill>
        <p:spPr>
          <a:xfrm>
            <a:off x="9418320" y="1188720"/>
            <a:ext cx="254520" cy="236160"/>
          </a:xfrm>
          <a:prstGeom prst="rect">
            <a:avLst/>
          </a:prstGeom>
          <a:ln>
            <a:noFill/>
          </a:ln>
        </p:spPr>
      </p:pic>
      <p:pic>
        <p:nvPicPr>
          <p:cNvPr id="386" name="Imagen 267" descr=""/>
          <p:cNvPicPr/>
          <p:nvPr/>
        </p:nvPicPr>
        <p:blipFill>
          <a:blip r:embed="rId9"/>
          <a:srcRect l="81910" t="40061" r="0" b="39573"/>
          <a:stretch/>
        </p:blipFill>
        <p:spPr>
          <a:xfrm>
            <a:off x="7128360" y="1002600"/>
            <a:ext cx="461520" cy="458640"/>
          </a:xfrm>
          <a:prstGeom prst="rect">
            <a:avLst/>
          </a:prstGeom>
          <a:ln>
            <a:noFill/>
          </a:ln>
        </p:spPr>
      </p:pic>
      <p:sp>
        <p:nvSpPr>
          <p:cNvPr id="387" name="CustomShape 6"/>
          <p:cNvSpPr/>
          <p:nvPr/>
        </p:nvSpPr>
        <p:spPr>
          <a:xfrm>
            <a:off x="3856680" y="5123160"/>
            <a:ext cx="247860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10: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Whole data integration in UMAP plots.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388" name="Imagen 269" descr=""/>
          <p:cNvPicPr/>
          <p:nvPr/>
        </p:nvPicPr>
        <p:blipFill>
          <a:blip r:embed="rId10"/>
          <a:srcRect l="31099" t="26429" r="40650" b="23909"/>
          <a:stretch/>
        </p:blipFill>
        <p:spPr>
          <a:xfrm>
            <a:off x="7666200" y="4145040"/>
            <a:ext cx="1348200" cy="1329480"/>
          </a:xfrm>
          <a:prstGeom prst="rect">
            <a:avLst/>
          </a:prstGeom>
          <a:ln>
            <a:noFill/>
          </a:ln>
        </p:spPr>
      </p:pic>
      <p:sp>
        <p:nvSpPr>
          <p:cNvPr id="389" name="CustomShape 7"/>
          <p:cNvSpPr/>
          <p:nvPr/>
        </p:nvSpPr>
        <p:spPr>
          <a:xfrm>
            <a:off x="6189480" y="3994560"/>
            <a:ext cx="2068920" cy="1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Healthy BM cell type projection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0" name="CustomShape 8"/>
          <p:cNvSpPr/>
          <p:nvPr/>
        </p:nvSpPr>
        <p:spPr>
          <a:xfrm>
            <a:off x="6123600" y="216000"/>
            <a:ext cx="12787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Patient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8175600" y="216000"/>
            <a:ext cx="12787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Condition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2" name="CustomShape 10"/>
          <p:cNvSpPr/>
          <p:nvPr/>
        </p:nvSpPr>
        <p:spPr>
          <a:xfrm>
            <a:off x="6123600" y="216000"/>
            <a:ext cx="12787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Patient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3" name="CustomShape 11"/>
          <p:cNvSpPr/>
          <p:nvPr/>
        </p:nvSpPr>
        <p:spPr>
          <a:xfrm>
            <a:off x="6123600" y="2160000"/>
            <a:ext cx="12787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Clusters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4" name="CustomShape 12"/>
          <p:cNvSpPr/>
          <p:nvPr/>
        </p:nvSpPr>
        <p:spPr>
          <a:xfrm>
            <a:off x="8211600" y="2160000"/>
            <a:ext cx="1278720" cy="2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Projections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5" name="CustomShape 13"/>
          <p:cNvSpPr/>
          <p:nvPr/>
        </p:nvSpPr>
        <p:spPr>
          <a:xfrm>
            <a:off x="2194560" y="25488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04000" y="1002600"/>
            <a:ext cx="49809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cells  and condition (Dx vs REL) homogeneously distributed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15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localized in the loop-like shape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97" name="Imagen 1" descr=""/>
          <p:cNvPicPr/>
          <p:nvPr/>
        </p:nvPicPr>
        <p:blipFill>
          <a:blip r:embed="rId1"/>
          <a:stretch/>
        </p:blipFill>
        <p:spPr>
          <a:xfrm>
            <a:off x="5509800" y="375120"/>
            <a:ext cx="4021920" cy="402192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9387720" y="1015200"/>
            <a:ext cx="180000" cy="2740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Imagen 2" descr=""/>
          <p:cNvPicPr/>
          <p:nvPr/>
        </p:nvPicPr>
        <p:blipFill>
          <a:blip r:embed="rId2"/>
          <a:srcRect l="95439" t="15894" r="0" b="15945"/>
          <a:stretch/>
        </p:blipFill>
        <p:spPr>
          <a:xfrm>
            <a:off x="9207720" y="1015200"/>
            <a:ext cx="180000" cy="273996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5943600" y="4316760"/>
            <a:ext cx="3473280" cy="11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11: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Association plot between the clusters and condition.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Red color indicates negative Pearson residuals smaller than 2, while blue colors indicate positive Pearson residuals bigger than 2. Values below or above 4 is considered an statistically significant (p &lt; 0.5).The rectangle area is proportional to the difference in observed and expected frequencies.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4000" y="1002600"/>
            <a:ext cx="49809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cells and condition (Dx vs REL) homogeneously distributed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15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localized in the loop-like shape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5 and 12: LPMPs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7: Myeloblasts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10: HSC &amp; MPP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03" name="Imagen 284" descr=""/>
          <p:cNvPicPr/>
          <p:nvPr/>
        </p:nvPicPr>
        <p:blipFill>
          <a:blip r:embed="rId1"/>
          <a:stretch/>
        </p:blipFill>
        <p:spPr>
          <a:xfrm>
            <a:off x="4389120" y="1230480"/>
            <a:ext cx="5511600" cy="3214080"/>
          </a:xfrm>
          <a:prstGeom prst="rect">
            <a:avLst/>
          </a:prstGeom>
          <a:ln>
            <a:noFill/>
          </a:ln>
        </p:spPr>
      </p:pic>
      <p:sp>
        <p:nvSpPr>
          <p:cNvPr id="404" name="CustomShape 2"/>
          <p:cNvSpPr/>
          <p:nvPr/>
        </p:nvSpPr>
        <p:spPr>
          <a:xfrm>
            <a:off x="4913640" y="4446000"/>
            <a:ext cx="468612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12: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Association plot of clusters and healthy BM cell type projections.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Only the cell types accounting for at least 0.5% of the total projected cells in the dataset have been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analyzed.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04000" y="1002600"/>
            <a:ext cx="49809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cells and condition (Dx vs REL) homogeneously distributed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15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localized in the loop-like shape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5 and 12: LPMPs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7: Myeloblasts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10: HSC &amp; MPP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07" name="Imagen 288" descr=""/>
          <p:cNvPicPr/>
          <p:nvPr/>
        </p:nvPicPr>
        <p:blipFill>
          <a:blip r:embed="rId1"/>
          <a:stretch/>
        </p:blipFill>
        <p:spPr>
          <a:xfrm>
            <a:off x="5331240" y="641160"/>
            <a:ext cx="4173840" cy="2061720"/>
          </a:xfrm>
          <a:prstGeom prst="rect">
            <a:avLst/>
          </a:prstGeom>
          <a:ln>
            <a:noFill/>
          </a:ln>
        </p:spPr>
      </p:pic>
      <p:pic>
        <p:nvPicPr>
          <p:cNvPr id="408" name="Imagen 289" descr=""/>
          <p:cNvPicPr/>
          <p:nvPr/>
        </p:nvPicPr>
        <p:blipFill>
          <a:blip r:embed="rId2"/>
          <a:stretch/>
        </p:blipFill>
        <p:spPr>
          <a:xfrm>
            <a:off x="5331240" y="2879280"/>
            <a:ext cx="4173840" cy="207468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 flipV="1">
            <a:off x="6386040" y="603720"/>
            <a:ext cx="2318400" cy="105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 flipV="1">
            <a:off x="6386040" y="2868840"/>
            <a:ext cx="2318400" cy="150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6296400" y="310320"/>
            <a:ext cx="622440" cy="26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Dx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8299800" y="310680"/>
            <a:ext cx="62208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REL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13" name="Imagen 294" descr=""/>
          <p:cNvPicPr/>
          <p:nvPr/>
        </p:nvPicPr>
        <p:blipFill>
          <a:blip r:embed="rId3"/>
          <a:srcRect l="89223" t="24086" r="0" b="27341"/>
          <a:stretch/>
        </p:blipFill>
        <p:spPr>
          <a:xfrm>
            <a:off x="9531000" y="989640"/>
            <a:ext cx="333720" cy="1440000"/>
          </a:xfrm>
          <a:prstGeom prst="rect">
            <a:avLst/>
          </a:prstGeom>
          <a:ln>
            <a:noFill/>
          </a:ln>
        </p:spPr>
      </p:pic>
      <p:pic>
        <p:nvPicPr>
          <p:cNvPr id="414" name="Imagen 295" descr=""/>
          <p:cNvPicPr/>
          <p:nvPr/>
        </p:nvPicPr>
        <p:blipFill>
          <a:blip r:embed="rId4"/>
          <a:srcRect l="0" t="26097" r="68842" b="23915"/>
          <a:stretch/>
        </p:blipFill>
        <p:spPr>
          <a:xfrm>
            <a:off x="3879000" y="2956680"/>
            <a:ext cx="1364760" cy="1307520"/>
          </a:xfrm>
          <a:prstGeom prst="rect">
            <a:avLst/>
          </a:prstGeom>
          <a:ln>
            <a:noFill/>
          </a:ln>
        </p:spPr>
      </p:pic>
      <p:pic>
        <p:nvPicPr>
          <p:cNvPr id="415" name="Imagen 296" descr=""/>
          <p:cNvPicPr/>
          <p:nvPr/>
        </p:nvPicPr>
        <p:blipFill>
          <a:blip r:embed="rId5"/>
          <a:srcRect l="31099" t="26429" r="40650" b="23909"/>
          <a:stretch/>
        </p:blipFill>
        <p:spPr>
          <a:xfrm>
            <a:off x="3867120" y="4246920"/>
            <a:ext cx="1348200" cy="1329480"/>
          </a:xfrm>
          <a:prstGeom prst="rect">
            <a:avLst/>
          </a:prstGeom>
          <a:ln>
            <a:noFill/>
          </a:ln>
        </p:spPr>
      </p:pic>
      <p:sp>
        <p:nvSpPr>
          <p:cNvPr id="416" name="CustomShape 6"/>
          <p:cNvSpPr/>
          <p:nvPr/>
        </p:nvSpPr>
        <p:spPr>
          <a:xfrm>
            <a:off x="3840480" y="2768400"/>
            <a:ext cx="1378440" cy="1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Healthy BM cell type projection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9507600" y="772920"/>
            <a:ext cx="621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900" spc="-1" strike="noStrike">
                <a:solidFill>
                  <a:srgbClr val="000000"/>
                </a:solidFill>
                <a:latin typeface="Arial"/>
                <a:ea typeface="DejaVu Sans"/>
              </a:rPr>
              <a:t>Cluster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n 299" descr=""/>
          <p:cNvPicPr/>
          <p:nvPr/>
        </p:nvPicPr>
        <p:blipFill>
          <a:blip r:embed="rId1"/>
          <a:stretch/>
        </p:blipFill>
        <p:spPr>
          <a:xfrm>
            <a:off x="4572000" y="822960"/>
            <a:ext cx="4797360" cy="3991320"/>
          </a:xfrm>
          <a:prstGeom prst="rect">
            <a:avLst/>
          </a:prstGeom>
          <a:ln>
            <a:noFill/>
          </a:ln>
        </p:spPr>
      </p:pic>
      <p:sp>
        <p:nvSpPr>
          <p:cNvPr id="420" name="CustomShape 1"/>
          <p:cNvSpPr/>
          <p:nvPr/>
        </p:nvSpPr>
        <p:spPr>
          <a:xfrm>
            <a:off x="504000" y="1002600"/>
            <a:ext cx="5072400" cy="45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cells and condition (Dx vs REL) homogeneously distributed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15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localized in the loop-like shape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5 and 12: LPMPs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7: Myeloblasts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 10: HSC &amp; MPP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By ORA, enrichment conserved (Dx and REL) in: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TP53 function (Cluster 5, 11, 12),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Cell cycle checkpoints and regulation (Cluster 5,11, 12),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Drug resistance (Cluster 5, 10, 12)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4754880" y="4937760"/>
            <a:ext cx="523836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14: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ORA analysis in Reactome database in the whole integration data set.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Here, using FindConservedMarkers function in Seurat, the top 100 DEGs for each cluster were used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that were differentially expressed in Dx and REL cells. The first 5 enriched pathways (ordered by p-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value) for each cluster are shown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Imagen 306" descr=""/>
          <p:cNvPicPr/>
          <p:nvPr/>
        </p:nvPicPr>
        <p:blipFill>
          <a:blip r:embed="rId1"/>
          <a:srcRect l="0" t="0" r="3638" b="0"/>
          <a:stretch/>
        </p:blipFill>
        <p:spPr>
          <a:xfrm>
            <a:off x="4480560" y="3165120"/>
            <a:ext cx="5635080" cy="1460880"/>
          </a:xfrm>
          <a:prstGeom prst="rect">
            <a:avLst/>
          </a:prstGeom>
          <a:ln>
            <a:noFill/>
          </a:ln>
        </p:spPr>
      </p:pic>
      <p:sp>
        <p:nvSpPr>
          <p:cNvPr id="424" name="CustomShape 1"/>
          <p:cNvSpPr/>
          <p:nvPr/>
        </p:nvSpPr>
        <p:spPr>
          <a:xfrm>
            <a:off x="108000" y="1002600"/>
            <a:ext cx="4188240" cy="45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5 and 12: LPMPs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7: Myeloblasts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 10: HSC &amp; MPP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By ORA, enrichment conserved (Dx and REL) in: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TP53 function (Cluster 5, 11, 12),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Cell cycle (Cluster 5,11, 12),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Drug resistance (Cluster 5, 10, 12)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P53, Drug metabolism and Quiescence signatures enriched in clusters 5 and 12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LSC17 and LSC6 higher in REL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25" name="Imagen 305" descr=""/>
          <p:cNvPicPr/>
          <p:nvPr/>
        </p:nvPicPr>
        <p:blipFill>
          <a:blip r:embed="rId2"/>
          <a:stretch/>
        </p:blipFill>
        <p:spPr>
          <a:xfrm>
            <a:off x="4225680" y="1238400"/>
            <a:ext cx="5731920" cy="1790640"/>
          </a:xfrm>
          <a:prstGeom prst="rect">
            <a:avLst/>
          </a:prstGeom>
          <a:ln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9418320" y="2651760"/>
            <a:ext cx="661680" cy="2376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27" name="Imagen 308" descr=""/>
          <p:cNvPicPr/>
          <p:nvPr/>
        </p:nvPicPr>
        <p:blipFill>
          <a:blip r:embed="rId3"/>
          <a:srcRect l="85049" t="0" r="0" b="36850"/>
          <a:stretch/>
        </p:blipFill>
        <p:spPr>
          <a:xfrm>
            <a:off x="9382320" y="3380760"/>
            <a:ext cx="654840" cy="693720"/>
          </a:xfrm>
          <a:prstGeom prst="rect">
            <a:avLst/>
          </a:prstGeom>
          <a:ln>
            <a:noFill/>
          </a:ln>
        </p:spPr>
      </p:pic>
      <p:sp>
        <p:nvSpPr>
          <p:cNvPr id="428" name="CustomShape 3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108000" y="1002600"/>
            <a:ext cx="4188240" cy="45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Clusters 5, 7, 10 and 12 significantly increased at REL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5 and 12: LPMPs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7: Myeloblasts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Cluster 10: HSC &amp; MPP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By ORA, enrichment conserved (Dx and REL) in: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TP53 function (Cluster 5, 11, 12),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Cell cycle (Cluster 5,11, 12), </a:t>
            </a:r>
            <a:endParaRPr b="0" lang="en-US" sz="11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Drug resistance (Cluster 5, 10, 12)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P53, Drug metabolism and Quiescence signatures enriched in clusters 5 and 12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LSC17 and LSC6 higher in REL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Selected clusters express lower LSC markers</a:t>
            </a:r>
            <a:endParaRPr b="0" lang="en-US" sz="11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But highest expression of CD200, high in CD96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430" name="Imagen 311" descr=""/>
          <p:cNvPicPr/>
          <p:nvPr/>
        </p:nvPicPr>
        <p:blipFill>
          <a:blip r:embed="rId1"/>
          <a:stretch/>
        </p:blipFill>
        <p:spPr>
          <a:xfrm>
            <a:off x="4444920" y="1828800"/>
            <a:ext cx="5481720" cy="228312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4861800" y="4281120"/>
            <a:ext cx="45774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18: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LSC marker expression.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Markers include functions in BM niche integration (CXCR4, ITGB2, CDH2, ITGAL, ACKR3, CD9),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immune modulation (CD244, CD96, IL2RA, ILR3A, CD47, CLEC12A, CD200, HAVCR2, CD70,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CD27, THY1) and cell signaling (PTPRC, CD44). Clusters are hierarchically ordered.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2194920" y="255240"/>
            <a:ext cx="2028600" cy="27396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"/>
          <p:cNvSpPr/>
          <p:nvPr/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latin typeface="Arial"/>
              </a:rPr>
              <a:t>Acute Myeloid Leukemia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216000" y="1830600"/>
            <a:ext cx="90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latin typeface="Arial"/>
              </a:rPr>
              <a:t>Accumulation of immature clonal myeloid progenitors in the BM</a:t>
            </a:r>
            <a:endParaRPr b="0" lang="en-US" sz="11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latin typeface="Arial"/>
              </a:rPr>
              <a:t>&gt; 20% blasts in BM or blood</a:t>
            </a:r>
            <a:endParaRPr b="0" lang="en-US" sz="105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latin typeface="Arial"/>
              </a:rPr>
              <a:t>5-year survival &lt; 30%</a:t>
            </a:r>
            <a:endParaRPr b="0" lang="en-US" sz="11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latin typeface="Arial"/>
              </a:rPr>
              <a:t>Relapse in 50%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105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200" spc="-1" strike="noStrike">
                <a:latin typeface="Arial"/>
              </a:rPr>
              <a:t>The LSC model to explain leukemogenesis and relapse</a:t>
            </a:r>
            <a:endParaRPr b="0" lang="en-US" sz="1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latin typeface="Arial"/>
              </a:rPr>
              <a:t>LSCs reside within the CD34</a:t>
            </a:r>
            <a:r>
              <a:rPr b="0" lang="es-ES" sz="1050" spc="-1" strike="noStrike" baseline="33000">
                <a:latin typeface="Arial"/>
              </a:rPr>
              <a:t>+</a:t>
            </a:r>
            <a:r>
              <a:rPr b="0" lang="es-ES" sz="1050" spc="-1" strike="noStrike">
                <a:latin typeface="Arial"/>
              </a:rPr>
              <a:t>/CD38</a:t>
            </a:r>
            <a:r>
              <a:rPr b="0" lang="es-ES" sz="1050" spc="-1" strike="noStrike" baseline="33000">
                <a:latin typeface="Arial"/>
              </a:rPr>
              <a:t>-</a:t>
            </a:r>
            <a:r>
              <a:rPr b="0" lang="es-ES" sz="1050" spc="-1" strike="noStrike">
                <a:latin typeface="Arial"/>
              </a:rPr>
              <a:t> population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latin typeface="Arial"/>
              </a:rPr>
              <a:t>Defined by functional assays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latin typeface="Arial"/>
              </a:rPr>
              <a:t>No LSC-specific markers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4990320" y="1754640"/>
            <a:ext cx="4205880" cy="327420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4982760" y="5231160"/>
            <a:ext cx="403056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latin typeface="Arial"/>
              </a:rPr>
              <a:t>Figure 1:</a:t>
            </a:r>
            <a:r>
              <a:rPr b="0" lang="es-ES" sz="800" spc="-1" strike="noStrike">
                <a:latin typeface="Arial"/>
              </a:rPr>
              <a:t> Schematic representation of normal hematopoiesis and leukemogenesis.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800" spc="-1" strike="noStrike">
                <a:latin typeface="Arial"/>
              </a:rPr>
              <a:t>Long et al., 2022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504000" y="894600"/>
            <a:ext cx="9071280" cy="38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</a:rPr>
              <a:t>Analyzed the transcriptional landscape changes of the AML CD34</a:t>
            </a:r>
            <a:r>
              <a:rPr b="0" lang="es-ES" sz="1100" spc="-1" strike="noStrike" baseline="33000">
                <a:solidFill>
                  <a:srgbClr val="000000"/>
                </a:solidFill>
                <a:latin typeface="Arial"/>
              </a:rPr>
              <a:t>+</a:t>
            </a:r>
            <a:r>
              <a:rPr b="0" lang="es-ES" sz="1100" spc="-1" strike="noStrike">
                <a:solidFill>
                  <a:srgbClr val="000000"/>
                </a:solidFill>
                <a:latin typeface="Arial"/>
              </a:rPr>
              <a:t>/CD38</a:t>
            </a:r>
            <a:r>
              <a:rPr b="0" lang="es-ES" sz="1100" spc="-1" strike="noStrike" baseline="33000">
                <a:solidFill>
                  <a:srgbClr val="000000"/>
                </a:solidFill>
                <a:latin typeface="Arial"/>
              </a:rPr>
              <a:t>-</a:t>
            </a:r>
            <a:r>
              <a:rPr b="0" lang="es-ES" sz="1100" spc="-1" strike="noStrike">
                <a:solidFill>
                  <a:srgbClr val="000000"/>
                </a:solidFill>
                <a:latin typeface="Arial"/>
              </a:rPr>
              <a:t> cell population between Dx and REL</a:t>
            </a:r>
            <a:endParaRPr b="0" lang="en-US" sz="11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Data obtained by Dr. Pablo Menendez’s group</a:t>
            </a:r>
            <a:endParaRPr b="0" lang="en-US" sz="105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</a:rPr>
              <a:t>Identified a subset of cells with distinctive characteristics</a:t>
            </a:r>
            <a:endParaRPr b="0" lang="en-US" sz="11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Present in all patients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Increased at REL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Enriched in LPMPs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Enrichment of functions related with LSCs</a:t>
            </a:r>
            <a:endParaRPr b="0" lang="en-US" sz="105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225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</a:rPr>
              <a:t>Future work:</a:t>
            </a:r>
            <a:endParaRPr b="0" lang="en-US" sz="11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Validation of results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Cell cycle scoring and Ribosomal gene % for normalization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Trajectory analysis</a:t>
            </a:r>
            <a:endParaRPr b="0" lang="en-US" sz="105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51"/>
              </a:spcBef>
              <a:buClr>
                <a:srgbClr val="000000"/>
              </a:buClr>
              <a:buSzPct val="50000"/>
              <a:buFont typeface="Wingdings 2" charset="2"/>
              <a:buChar char=""/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</a:rPr>
              <a:t>Subclustering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51"/>
              </a:spcBef>
            </a:pP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188720" y="1886400"/>
            <a:ext cx="7954920" cy="16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scRNAseq Analysis of AML CD34</a:t>
            </a:r>
            <a:r>
              <a:rPr b="0" lang="es-ES" sz="2400" spc="-1" strike="noStrike" baseline="33000">
                <a:solidFill>
                  <a:srgbClr val="2a6099"/>
                </a:solidFill>
                <a:latin typeface="Arial"/>
                <a:ea typeface="TimesNewRomanPSMT"/>
              </a:rPr>
              <a:t>+</a:t>
            </a: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/CD38</a:t>
            </a:r>
            <a:r>
              <a:rPr b="0" lang="es-ES" sz="2400" spc="-1" strike="noStrike" baseline="33000">
                <a:solidFill>
                  <a:srgbClr val="2a6099"/>
                </a:solidFill>
                <a:latin typeface="Arial"/>
                <a:ea typeface="TimesNewRomanPSMT"/>
              </a:rPr>
              <a:t>- </a:t>
            </a:r>
            <a:r>
              <a:rPr b="0" lang="es-ES" sz="2400" spc="-1" strike="noStrike">
                <a:solidFill>
                  <a:srgbClr val="2a6099"/>
                </a:solidFill>
                <a:latin typeface="Arial"/>
                <a:ea typeface="TimesNewRomanPSMT"/>
              </a:rPr>
              <a:t>population with Diagnosis and Relapse paired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2834640" y="944640"/>
            <a:ext cx="457164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s-ES" sz="1600" spc="-1" strike="noStrike">
                <a:latin typeface="Arial"/>
              </a:rPr>
              <a:t>Master Thesis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0" lang="es-ES" sz="1400" spc="-1" strike="noStrike">
                <a:latin typeface="Arial"/>
              </a:rPr>
              <a:t>MSc in Bioinformatics and Biostatistics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416520" y="4921200"/>
            <a:ext cx="92700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63B23B1B-DBE1-4C3E-B684-10F995FF4178}" type="datetime">
              <a:rPr b="0" lang="es-ES" sz="1500" spc="-1" strike="noStrike">
                <a:latin typeface="Arial"/>
              </a:rPr>
              <a:t>6/06/22</a:t>
            </a:fld>
            <a:endParaRPr b="0" lang="en-US" sz="15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6309360" y="4756680"/>
            <a:ext cx="39315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Author: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Calibri"/>
              </a:rPr>
              <a:t>Joseba Elizazu Perez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Director: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Juan Luís Trincado Alonso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0" y="133920"/>
            <a:ext cx="3657240" cy="94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226080"/>
            <a:ext cx="907056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529200" y="822960"/>
            <a:ext cx="907128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3280" algn="ctr">
              <a:lnSpc>
                <a:spcPct val="150000"/>
              </a:lnSpc>
              <a:spcBef>
                <a:spcPts val="556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s-ES" sz="1400" spc="-1" strike="noStrike">
                <a:solidFill>
                  <a:srgbClr val="355269"/>
                </a:solidFill>
                <a:latin typeface="Arial"/>
                <a:ea typeface="DejaVu Sans"/>
              </a:rPr>
              <a:t>To elucidate the transcriptional landscape shift of the AML CD34</a:t>
            </a:r>
            <a:r>
              <a:rPr b="0" lang="es-ES" sz="1400" spc="-1" strike="noStrike" baseline="33000">
                <a:solidFill>
                  <a:srgbClr val="355269"/>
                </a:solidFill>
                <a:latin typeface="Arial"/>
                <a:ea typeface="DejaVu Sans"/>
              </a:rPr>
              <a:t>+</a:t>
            </a:r>
            <a:r>
              <a:rPr b="0" lang="es-ES" sz="1400" spc="-1" strike="noStrike">
                <a:solidFill>
                  <a:srgbClr val="355269"/>
                </a:solidFill>
                <a:latin typeface="Arial"/>
                <a:ea typeface="DejaVu Sans"/>
              </a:rPr>
              <a:t> /CD38</a:t>
            </a:r>
            <a:r>
              <a:rPr b="0" lang="es-ES" sz="1400" spc="-1" strike="noStrike" baseline="33000">
                <a:solidFill>
                  <a:srgbClr val="355269"/>
                </a:solidFill>
                <a:latin typeface="Arial"/>
                <a:ea typeface="DejaVu Sans"/>
              </a:rPr>
              <a:t>-</a:t>
            </a:r>
            <a:r>
              <a:rPr b="0" lang="es-ES" sz="1400" spc="-1" strike="noStrike">
                <a:solidFill>
                  <a:srgbClr val="355269"/>
                </a:solidFill>
                <a:latin typeface="Arial"/>
                <a:ea typeface="DejaVu Sans"/>
              </a:rPr>
              <a:t> population, in 8 patient- paired Dx and REL samples by scRNAseq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504000" y="2347920"/>
            <a:ext cx="9071280" cy="185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556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In three steps: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408240"/>
              </a:tabLst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Analyze each Dx and REL data separately.</a:t>
            </a:r>
            <a:endParaRPr b="0" lang="en-US" sz="105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408240"/>
              </a:tabLst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Integrate the Dx and REL datasets of each patient to characterize the clusters</a:t>
            </a:r>
            <a:endParaRPr b="0" lang="en-US" sz="105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StarSymbol"/>
              <a:buAutoNum type="arabicPeriod"/>
              <a:tabLst>
                <a:tab algn="l" pos="408240"/>
              </a:tabLst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Integrate the four integrated datasets and analysis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tabLst>
                <a:tab algn="l" pos="408240"/>
              </a:tabLst>
            </a:pPr>
            <a:endParaRPr b="0" lang="en-US" sz="105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6584040" y="2468880"/>
            <a:ext cx="2925360" cy="1590840"/>
          </a:xfrm>
          <a:prstGeom prst="rect">
            <a:avLst/>
          </a:prstGeom>
          <a:ln>
            <a:noFill/>
          </a:ln>
        </p:spPr>
      </p:pic>
      <p:sp>
        <p:nvSpPr>
          <p:cNvPr id="254" name="CustomShape 5"/>
          <p:cNvSpPr/>
          <p:nvPr/>
        </p:nvSpPr>
        <p:spPr>
          <a:xfrm>
            <a:off x="6584040" y="2194560"/>
            <a:ext cx="17366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latin typeface="Arial"/>
              </a:rPr>
              <a:t>Table 2: </a:t>
            </a:r>
            <a:r>
              <a:rPr b="0" lang="es-ES" sz="800" spc="-1" strike="noStrike">
                <a:latin typeface="Arial"/>
              </a:rPr>
              <a:t>Sample data summary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n 167" descr=""/>
          <p:cNvPicPr/>
          <p:nvPr/>
        </p:nvPicPr>
        <p:blipFill>
          <a:blip r:embed="rId1"/>
          <a:stretch/>
        </p:blipFill>
        <p:spPr>
          <a:xfrm>
            <a:off x="2740320" y="218880"/>
            <a:ext cx="7018920" cy="485892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4750560" y="1986120"/>
            <a:ext cx="1228680" cy="3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CD34</a:t>
            </a:r>
            <a:r>
              <a:rPr b="0" lang="es-ES" sz="1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r>
              <a:rPr b="0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/CD38</a:t>
            </a:r>
            <a:r>
              <a:rPr b="0" lang="es-ES" sz="1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27360" y="881640"/>
            <a:ext cx="89244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FACS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4527360" y="3576600"/>
            <a:ext cx="2455920" cy="35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Library preparation + sequencing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s-ES" sz="900" spc="-1" strike="noStrike">
                <a:solidFill>
                  <a:srgbClr val="000000"/>
                </a:solidFill>
                <a:latin typeface="Arial"/>
                <a:ea typeface="DejaVu Sans"/>
              </a:rPr>
              <a:t>(10X Genomics, droplet-based method)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7510680" y="731520"/>
            <a:ext cx="245592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scRNAseq data analysis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457200" y="2926080"/>
            <a:ext cx="2521080" cy="1370880"/>
          </a:xfrm>
          <a:prstGeom prst="rect">
            <a:avLst/>
          </a:prstGeom>
          <a:ln>
            <a:noFill/>
          </a:ln>
        </p:spPr>
      </p:pic>
      <p:sp>
        <p:nvSpPr>
          <p:cNvPr id="261" name="CustomShape 5"/>
          <p:cNvSpPr/>
          <p:nvPr/>
        </p:nvSpPr>
        <p:spPr>
          <a:xfrm>
            <a:off x="457200" y="2595960"/>
            <a:ext cx="17366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latin typeface="Arial"/>
              </a:rPr>
              <a:t>Table 2: </a:t>
            </a:r>
            <a:r>
              <a:rPr b="0" lang="es-ES" sz="800" spc="-1" strike="noStrike">
                <a:latin typeface="Arial"/>
              </a:rPr>
              <a:t>Sample data summary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2" name="CustomShape 6"/>
          <p:cNvSpPr/>
          <p:nvPr/>
        </p:nvSpPr>
        <p:spPr>
          <a:xfrm rot="17362200">
            <a:off x="6094080" y="1626840"/>
            <a:ext cx="1139400" cy="25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</a:t>
            </a:r>
            <a:endParaRPr b="0" lang="en-US" sz="105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s-ES" sz="1050" spc="-1" strike="noStrike">
                <a:solidFill>
                  <a:srgbClr val="000000"/>
                </a:solidFill>
                <a:latin typeface="Arial"/>
                <a:ea typeface="DejaVu Sans"/>
              </a:rPr>
              <a:t>(CellRanger)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3720240" y="202320"/>
            <a:ext cx="283428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latin typeface="Arial"/>
              </a:rPr>
              <a:t>Sample Characteristics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ne 1"/>
          <p:cNvSpPr/>
          <p:nvPr/>
        </p:nvSpPr>
        <p:spPr>
          <a:xfrm>
            <a:off x="763560" y="1131840"/>
            <a:ext cx="0" cy="51984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485280" y="1810080"/>
            <a:ext cx="446760" cy="26424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QC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76480" y="2449080"/>
            <a:ext cx="861840" cy="26172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252720" y="3065040"/>
            <a:ext cx="905760" cy="32940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reduction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396720" y="3745800"/>
            <a:ext cx="618120" cy="25632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 flipH="1">
            <a:off x="707040" y="2074680"/>
            <a:ext cx="1080" cy="3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5526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7"/>
          <p:cNvSpPr/>
          <p:nvPr/>
        </p:nvSpPr>
        <p:spPr>
          <a:xfrm flipH="1">
            <a:off x="705240" y="2711160"/>
            <a:ext cx="1800" cy="35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5526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8"/>
          <p:cNvSpPr/>
          <p:nvPr/>
        </p:nvSpPr>
        <p:spPr>
          <a:xfrm>
            <a:off x="705960" y="3394800"/>
            <a:ext cx="360" cy="3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5526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9"/>
          <p:cNvSpPr/>
          <p:nvPr/>
        </p:nvSpPr>
        <p:spPr>
          <a:xfrm>
            <a:off x="1825560" y="1140840"/>
            <a:ext cx="1017360" cy="26028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Seurat Object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3" name="CustomShape 10"/>
          <p:cNvSpPr/>
          <p:nvPr/>
        </p:nvSpPr>
        <p:spPr>
          <a:xfrm>
            <a:off x="365760" y="1097280"/>
            <a:ext cx="860400" cy="34704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Raw data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(Pre-processed)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4" name="CustomShape 11"/>
          <p:cNvSpPr/>
          <p:nvPr/>
        </p:nvSpPr>
        <p:spPr>
          <a:xfrm>
            <a:off x="1226520" y="1270800"/>
            <a:ext cx="599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2"/>
          <p:cNvSpPr/>
          <p:nvPr/>
        </p:nvSpPr>
        <p:spPr>
          <a:xfrm flipH="1">
            <a:off x="708840" y="1401480"/>
            <a:ext cx="1625760" cy="408600"/>
          </a:xfrm>
          <a:prstGeom prst="bentConnector3">
            <a:avLst>
              <a:gd name="adj1" fmla="val 51472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3"/>
          <p:cNvSpPr/>
          <p:nvPr/>
        </p:nvSpPr>
        <p:spPr>
          <a:xfrm>
            <a:off x="1531800" y="2469960"/>
            <a:ext cx="805320" cy="35316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7" name="CustomShape 14"/>
          <p:cNvSpPr/>
          <p:nvPr/>
        </p:nvSpPr>
        <p:spPr>
          <a:xfrm>
            <a:off x="1492560" y="3065040"/>
            <a:ext cx="895680" cy="33012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reduction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8" name="CustomShape 15"/>
          <p:cNvSpPr/>
          <p:nvPr/>
        </p:nvSpPr>
        <p:spPr>
          <a:xfrm>
            <a:off x="1606320" y="3746160"/>
            <a:ext cx="671400" cy="25632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79" name="CustomShape 16"/>
          <p:cNvSpPr/>
          <p:nvPr/>
        </p:nvSpPr>
        <p:spPr>
          <a:xfrm>
            <a:off x="1940760" y="3395520"/>
            <a:ext cx="144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8471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7"/>
          <p:cNvSpPr/>
          <p:nvPr/>
        </p:nvSpPr>
        <p:spPr>
          <a:xfrm flipV="1">
            <a:off x="705960" y="2468880"/>
            <a:ext cx="1228680" cy="15325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28471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8"/>
          <p:cNvSpPr/>
          <p:nvPr/>
        </p:nvSpPr>
        <p:spPr>
          <a:xfrm>
            <a:off x="1934640" y="2823480"/>
            <a:ext cx="6120" cy="24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8471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9"/>
          <p:cNvSpPr/>
          <p:nvPr/>
        </p:nvSpPr>
        <p:spPr>
          <a:xfrm>
            <a:off x="2872080" y="2470320"/>
            <a:ext cx="802800" cy="34812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Full data 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3" name="CustomShape 20"/>
          <p:cNvSpPr/>
          <p:nvPr/>
        </p:nvSpPr>
        <p:spPr>
          <a:xfrm>
            <a:off x="2828160" y="3067560"/>
            <a:ext cx="896400" cy="32940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reduction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4" name="CustomShape 21"/>
          <p:cNvSpPr/>
          <p:nvPr/>
        </p:nvSpPr>
        <p:spPr>
          <a:xfrm>
            <a:off x="2943360" y="3745800"/>
            <a:ext cx="669240" cy="25128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85" name="CustomShape 22"/>
          <p:cNvSpPr/>
          <p:nvPr/>
        </p:nvSpPr>
        <p:spPr>
          <a:xfrm>
            <a:off x="3276720" y="3397320"/>
            <a:ext cx="144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d2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3"/>
          <p:cNvSpPr/>
          <p:nvPr/>
        </p:nvSpPr>
        <p:spPr>
          <a:xfrm>
            <a:off x="3273840" y="2818800"/>
            <a:ext cx="28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d2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4"/>
          <p:cNvSpPr/>
          <p:nvPr/>
        </p:nvSpPr>
        <p:spPr>
          <a:xfrm flipV="1">
            <a:off x="1942200" y="2469240"/>
            <a:ext cx="1331640" cy="153252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8d2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5"/>
          <p:cNvSpPr/>
          <p:nvPr/>
        </p:nvSpPr>
        <p:spPr>
          <a:xfrm>
            <a:off x="3857040" y="329760"/>
            <a:ext cx="1058040" cy="23328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Sample Data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89" name="CustomShape 26"/>
          <p:cNvSpPr/>
          <p:nvPr/>
        </p:nvSpPr>
        <p:spPr>
          <a:xfrm>
            <a:off x="5693400" y="509760"/>
            <a:ext cx="1058040" cy="23328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0" name="CustomShape 27"/>
          <p:cNvSpPr/>
          <p:nvPr/>
        </p:nvSpPr>
        <p:spPr>
          <a:xfrm>
            <a:off x="7988400" y="1913760"/>
            <a:ext cx="1571400" cy="23328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Full Integration data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3798720" y="730440"/>
            <a:ext cx="6793920" cy="4755600"/>
          </a:xfrm>
          <a:prstGeom prst="rect">
            <a:avLst/>
          </a:prstGeom>
          <a:ln>
            <a:noFill/>
          </a:ln>
        </p:spPr>
      </p:pic>
      <p:sp>
        <p:nvSpPr>
          <p:cNvPr id="292" name="CustomShape 28"/>
          <p:cNvSpPr/>
          <p:nvPr/>
        </p:nvSpPr>
        <p:spPr>
          <a:xfrm>
            <a:off x="1606680" y="4394160"/>
            <a:ext cx="671400" cy="25632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3" name="CustomShape 29"/>
          <p:cNvSpPr/>
          <p:nvPr/>
        </p:nvSpPr>
        <p:spPr>
          <a:xfrm>
            <a:off x="1942200" y="4002840"/>
            <a:ext cx="360" cy="39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8471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0"/>
          <p:cNvSpPr/>
          <p:nvPr/>
        </p:nvSpPr>
        <p:spPr>
          <a:xfrm>
            <a:off x="2943720" y="4393800"/>
            <a:ext cx="669240" cy="251280"/>
          </a:xfrm>
          <a:prstGeom prst="flowChartAlternateProcess">
            <a:avLst/>
          </a:prstGeom>
          <a:solidFill>
            <a:srgbClr val="ff7b59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5" name="CustomShape 31"/>
          <p:cNvSpPr/>
          <p:nvPr/>
        </p:nvSpPr>
        <p:spPr>
          <a:xfrm>
            <a:off x="3278160" y="3997440"/>
            <a:ext cx="36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8d2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2"/>
          <p:cNvSpPr/>
          <p:nvPr/>
        </p:nvSpPr>
        <p:spPr>
          <a:xfrm>
            <a:off x="397080" y="4393800"/>
            <a:ext cx="618120" cy="25632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7" name="CustomShape 33"/>
          <p:cNvSpPr/>
          <p:nvPr/>
        </p:nvSpPr>
        <p:spPr>
          <a:xfrm>
            <a:off x="705960" y="4002480"/>
            <a:ext cx="360" cy="39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5526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504000" y="1074600"/>
            <a:ext cx="9071280" cy="37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9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Main Tools: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 (4.1.3 &amp; 4.2.0)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Seurat (v4.1)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ClusterProfiler (4.4.1)</a:t>
            </a:r>
            <a:endParaRPr b="0" lang="en-US" sz="11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QC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By count depth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genes per barcode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Counts from mitochondrial genes per barcode</a:t>
            </a:r>
            <a:endParaRPr b="0" lang="en-US" sz="11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Normalization: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Sctransform, regressing MT genes and with 3000 features</a:t>
            </a:r>
            <a:endParaRPr b="0" lang="en-US" sz="11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reduction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PCA, between 10-20 PCs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56"/>
              </a:spcBef>
            </a:pP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"/>
          <p:cNvSpPr/>
          <p:nvPr/>
        </p:nvSpPr>
        <p:spPr>
          <a:xfrm>
            <a:off x="504000" y="894600"/>
            <a:ext cx="9071280" cy="37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9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clustering: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Cluster stability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DEGs per cluster &amp; top DEGs duplicated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Healthy BM cell type projections (Triana  et al., 2022)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Enrichment analysis (ORA in Gene Ontology, KEGG and Reactome)</a:t>
            </a:r>
            <a:endParaRPr b="0" lang="en-US" sz="11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Integration: 3000 features</a:t>
            </a:r>
            <a:endParaRPr b="0" lang="en-US" sz="11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6"/>
              </a:spcBef>
              <a:buClr>
                <a:srgbClr val="000000"/>
              </a:buClr>
              <a:buSzPct val="45000"/>
              <a:buFont typeface="Wingdings 3" charset="2"/>
              <a:buChar char="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Analysis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Diferential expression (expression in &gt; 15% of cells, p.adj &lt;  0.05, logFC &gt; 0.75)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Over Representation Analysis: p.adj &lt; 0.05</a:t>
            </a:r>
            <a:endParaRPr b="0" lang="en-US" sz="11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60000"/>
              <a:buFont typeface="Wingdings 2" charset="2"/>
              <a:buChar char=""/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Signature analysis: </a:t>
            </a:r>
            <a:endParaRPr b="0" lang="en-US" sz="11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Pathways based on ORA (from MSigDB)</a:t>
            </a:r>
            <a:endParaRPr b="0" lang="en-US" sz="10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000" spc="-1" strike="noStrike">
                <a:solidFill>
                  <a:srgbClr val="000000"/>
                </a:solidFill>
                <a:latin typeface="Arial"/>
                <a:ea typeface="DejaVu Sans"/>
              </a:rPr>
              <a:t>LSC17 (Ng et al. 2016)  and LSC6 (Elsayed et al., 2020)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4000" y="1326600"/>
            <a:ext cx="388368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Up to 10 clusters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No clear differences Dx vs REL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Myeloblasts are predominant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LPMPs and promyelocites localized in distinctive clusters in all samples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Higher variance of ribosomal genes in REL samples and in AML16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03" name="Imagen 186" descr=""/>
          <p:cNvPicPr/>
          <p:nvPr/>
        </p:nvPicPr>
        <p:blipFill>
          <a:blip r:embed="rId1"/>
          <a:srcRect l="0" t="26097" r="68842" b="23915"/>
          <a:stretch/>
        </p:blipFill>
        <p:spPr>
          <a:xfrm>
            <a:off x="6264000" y="3996720"/>
            <a:ext cx="1364760" cy="1307520"/>
          </a:xfrm>
          <a:prstGeom prst="rect">
            <a:avLst/>
          </a:prstGeom>
          <a:ln>
            <a:noFill/>
          </a:ln>
        </p:spPr>
      </p:pic>
      <p:pic>
        <p:nvPicPr>
          <p:cNvPr id="304" name="Imagen 187" descr=""/>
          <p:cNvPicPr/>
          <p:nvPr/>
        </p:nvPicPr>
        <p:blipFill>
          <a:blip r:embed="rId2"/>
          <a:srcRect l="31099" t="26429" r="40650" b="23909"/>
          <a:stretch/>
        </p:blipFill>
        <p:spPr>
          <a:xfrm>
            <a:off x="7630200" y="4000680"/>
            <a:ext cx="1348200" cy="132948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5804640" y="3842640"/>
            <a:ext cx="565200" cy="1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Cluster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6225480" y="3850200"/>
            <a:ext cx="2068920" cy="1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Healthy BM cell type projection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4835160" y="731520"/>
            <a:ext cx="58284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AML7 (Dx)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4754880" y="1547640"/>
            <a:ext cx="79956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AML10 (REL)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9" name="CustomShape 6"/>
          <p:cNvSpPr/>
          <p:nvPr/>
        </p:nvSpPr>
        <p:spPr>
          <a:xfrm>
            <a:off x="4827600" y="2501640"/>
            <a:ext cx="58284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AML9 (Dx)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0" name="CustomShape 7"/>
          <p:cNvSpPr/>
          <p:nvPr/>
        </p:nvSpPr>
        <p:spPr>
          <a:xfrm>
            <a:off x="4754880" y="3291120"/>
            <a:ext cx="799560" cy="18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AML13 (REL)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1" name="CustomShape 8"/>
          <p:cNvSpPr/>
          <p:nvPr/>
        </p:nvSpPr>
        <p:spPr>
          <a:xfrm>
            <a:off x="9345240" y="716040"/>
            <a:ext cx="735120" cy="18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AML14 (Dx)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>
            <a:off x="9345240" y="1657440"/>
            <a:ext cx="712800" cy="2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AML15 (REL)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3" name="CustomShape 10"/>
          <p:cNvSpPr/>
          <p:nvPr/>
        </p:nvSpPr>
        <p:spPr>
          <a:xfrm>
            <a:off x="9345240" y="2481840"/>
            <a:ext cx="712800" cy="2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AML16 (Dx)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4" name="CustomShape 11"/>
          <p:cNvSpPr/>
          <p:nvPr/>
        </p:nvSpPr>
        <p:spPr>
          <a:xfrm>
            <a:off x="9345240" y="3290040"/>
            <a:ext cx="804240" cy="21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600" spc="-1" strike="noStrike">
                <a:solidFill>
                  <a:srgbClr val="000000"/>
                </a:solidFill>
                <a:latin typeface="Arial"/>
                <a:ea typeface="DejaVu Sans"/>
              </a:rPr>
              <a:t>AML17 (REL) 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15" name="Imagen 198" descr=""/>
          <p:cNvPicPr/>
          <p:nvPr/>
        </p:nvPicPr>
        <p:blipFill>
          <a:blip r:embed="rId3"/>
          <a:srcRect l="0" t="34629" r="92463" b="33054"/>
          <a:stretch/>
        </p:blipFill>
        <p:spPr>
          <a:xfrm>
            <a:off x="5863680" y="4005360"/>
            <a:ext cx="228600" cy="969840"/>
          </a:xfrm>
          <a:prstGeom prst="rect">
            <a:avLst/>
          </a:prstGeom>
          <a:ln>
            <a:noFill/>
          </a:ln>
        </p:spPr>
      </p:pic>
      <p:pic>
        <p:nvPicPr>
          <p:cNvPr id="316" name="Imagen 199" descr=""/>
          <p:cNvPicPr/>
          <p:nvPr/>
        </p:nvPicPr>
        <p:blipFill>
          <a:blip r:embed="rId4"/>
          <a:srcRect l="0" t="0" r="0" b="48958"/>
          <a:stretch/>
        </p:blipFill>
        <p:spPr>
          <a:xfrm>
            <a:off x="5418360" y="372240"/>
            <a:ext cx="1996560" cy="3488040"/>
          </a:xfrm>
          <a:prstGeom prst="rect">
            <a:avLst/>
          </a:prstGeom>
          <a:ln>
            <a:noFill/>
          </a:ln>
        </p:spPr>
      </p:pic>
      <p:pic>
        <p:nvPicPr>
          <p:cNvPr id="317" name="Imagen 200" descr=""/>
          <p:cNvPicPr/>
          <p:nvPr/>
        </p:nvPicPr>
        <p:blipFill>
          <a:blip r:embed="rId5"/>
          <a:srcRect l="0" t="49861" r="0" b="0"/>
          <a:stretch/>
        </p:blipFill>
        <p:spPr>
          <a:xfrm>
            <a:off x="7503120" y="462240"/>
            <a:ext cx="1927800" cy="3306960"/>
          </a:xfrm>
          <a:prstGeom prst="rect">
            <a:avLst/>
          </a:prstGeom>
          <a:ln>
            <a:noFill/>
          </a:ln>
        </p:spPr>
      </p:pic>
      <p:sp>
        <p:nvSpPr>
          <p:cNvPr id="318" name="CustomShape 12"/>
          <p:cNvSpPr/>
          <p:nvPr/>
        </p:nvSpPr>
        <p:spPr>
          <a:xfrm>
            <a:off x="5268240" y="5330520"/>
            <a:ext cx="36561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5: 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Sample clustering (Left) and healthy BM cell type (Right) in UMAP.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19" name="Line 13"/>
          <p:cNvSpPr/>
          <p:nvPr/>
        </p:nvSpPr>
        <p:spPr>
          <a:xfrm>
            <a:off x="7488000" y="365760"/>
            <a:ext cx="0" cy="3403800"/>
          </a:xfrm>
          <a:prstGeom prst="line">
            <a:avLst/>
          </a:prstGeom>
          <a:ln>
            <a:solidFill>
              <a:srgbClr val="666666"/>
            </a:solidFill>
            <a:prstDash val="sysDash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4"/>
          <p:cNvSpPr/>
          <p:nvPr/>
        </p:nvSpPr>
        <p:spPr>
          <a:xfrm>
            <a:off x="5303520" y="2103120"/>
            <a:ext cx="4389120" cy="0"/>
          </a:xfrm>
          <a:prstGeom prst="line">
            <a:avLst/>
          </a:prstGeom>
          <a:ln>
            <a:solidFill>
              <a:srgbClr val="666666"/>
            </a:solidFill>
            <a:prstDash val="sysDash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5"/>
          <p:cNvSpPr/>
          <p:nvPr/>
        </p:nvSpPr>
        <p:spPr>
          <a:xfrm>
            <a:off x="2286000" y="274320"/>
            <a:ext cx="2449440" cy="288720"/>
          </a:xfrm>
          <a:prstGeom prst="flowChartAlternateProcess">
            <a:avLst/>
          </a:prstGeom>
          <a:solidFill>
            <a:srgbClr val="43dbdb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Sample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4000" y="1326600"/>
            <a:ext cx="479808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Homogeneous distribution of samples</a:t>
            </a:r>
            <a:endParaRPr b="0" lang="en-US" sz="11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862"/>
              </a:spcBef>
              <a:buClr>
                <a:srgbClr val="000000"/>
              </a:buClr>
              <a:buSzPct val="45000"/>
              <a:buFont typeface="Wingdings 3" charset="2"/>
              <a:buChar char=""/>
              <a:tabLst>
                <a:tab algn="l" pos="408240"/>
              </a:tabLst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Areas with a higher proportion of Dx or REL cells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23" name="Imagen 204" descr=""/>
          <p:cNvPicPr/>
          <p:nvPr/>
        </p:nvPicPr>
        <p:blipFill>
          <a:blip r:embed="rId1"/>
          <a:stretch/>
        </p:blipFill>
        <p:spPr>
          <a:xfrm>
            <a:off x="5577840" y="1124640"/>
            <a:ext cx="3056760" cy="3354480"/>
          </a:xfrm>
          <a:prstGeom prst="rect">
            <a:avLst/>
          </a:prstGeom>
          <a:ln>
            <a:noFill/>
          </a:ln>
        </p:spPr>
      </p:pic>
      <p:pic>
        <p:nvPicPr>
          <p:cNvPr id="324" name="Imagen 205" descr=""/>
          <p:cNvPicPr/>
          <p:nvPr/>
        </p:nvPicPr>
        <p:blipFill>
          <a:blip r:embed="rId2"/>
          <a:stretch/>
        </p:blipFill>
        <p:spPr>
          <a:xfrm>
            <a:off x="8714880" y="2715840"/>
            <a:ext cx="374040" cy="27504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7678800" y="2803320"/>
            <a:ext cx="939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AML16.17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7678800" y="1147320"/>
            <a:ext cx="939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AML9.13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7678800" y="2803320"/>
            <a:ext cx="939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AML16.17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6094800" y="2803320"/>
            <a:ext cx="939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AML14.15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6094800" y="1147320"/>
            <a:ext cx="93924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700" spc="-1" strike="noStrike">
                <a:solidFill>
                  <a:srgbClr val="000000"/>
                </a:solidFill>
                <a:latin typeface="Arial"/>
                <a:ea typeface="DejaVu Sans"/>
              </a:rPr>
              <a:t>AML7.10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330" name="CustomShape 7"/>
          <p:cNvSpPr/>
          <p:nvPr/>
        </p:nvSpPr>
        <p:spPr>
          <a:xfrm>
            <a:off x="5446080" y="4682880"/>
            <a:ext cx="42962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Figure 6:</a:t>
            </a:r>
            <a:r>
              <a:rPr b="0" lang="es-ES" sz="800" spc="-1" strike="noStrike">
                <a:solidFill>
                  <a:srgbClr val="000000"/>
                </a:solidFill>
                <a:latin typeface="Arial"/>
                <a:ea typeface="DejaVu Sans"/>
              </a:rPr>
              <a:t> Patient data integration, distribution of Dx and REL cells in UMAP.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331" name="CustomShape 8"/>
          <p:cNvSpPr/>
          <p:nvPr/>
        </p:nvSpPr>
        <p:spPr>
          <a:xfrm>
            <a:off x="2599200" y="223560"/>
            <a:ext cx="1972440" cy="233280"/>
          </a:xfrm>
          <a:prstGeom prst="flowChartAlternateProcess">
            <a:avLst/>
          </a:prstGeom>
          <a:solidFill>
            <a:srgbClr val="bbe33d"/>
          </a:solidFill>
          <a:ln>
            <a:solidFill>
              <a:srgbClr val="15846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Patient data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2021-12-14T13:15:06Z</dcterms:created>
  <dc:creator/>
  <dc:description/>
  <dc:language>en-US</dc:language>
  <cp:lastModifiedBy/>
  <dcterms:modified xsi:type="dcterms:W3CDTF">2022-06-06T16:44:49Z</dcterms:modified>
  <cp:revision>37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